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n74vI/NDKGc7JuMjwanVg+xH0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A3ED39-E642-4BBB-A3D4-A4F179D27F54}">
  <a:tblStyle styleId="{DFA3ED39-E642-4BBB-A3D4-A4F179D27F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2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2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2075" y="744538"/>
            <a:ext cx="66151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Report is split into two parts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First around the issues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Second part around the assets we have to work </a:t>
            </a:r>
            <a:r>
              <a:rPr lang="en-GB"/>
              <a:t>with</a:t>
            </a:r>
            <a:r>
              <a:rPr lang="en-GB"/>
              <a:t> to overcome some of those issues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If we work on these together as #Team Leeds we will see more success in overcoming issues around food insecurity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6" name="Google Shape;366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e4ab711d4_0_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4e4ab711d4_0_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2.jpg"/><Relationship Id="rId13" Type="http://schemas.openxmlformats.org/officeDocument/2006/relationships/image" Target="../media/image6.jpg"/><Relationship Id="rId1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opforum.org.uk/projects-and-campaigns/older-people-and-food-insecurity/" TargetMode="External"/><Relationship Id="rId4" Type="http://schemas.openxmlformats.org/officeDocument/2006/relationships/hyperlink" Target="https://www.leeds.gov.uk/phrc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4.jpg"/><Relationship Id="rId5" Type="http://schemas.openxmlformats.org/officeDocument/2006/relationships/image" Target="../media/image16.jpg"/><Relationship Id="rId6" Type="http://schemas.openxmlformats.org/officeDocument/2006/relationships/image" Target="../media/image3.jpg"/><Relationship Id="rId7" Type="http://schemas.openxmlformats.org/officeDocument/2006/relationships/image" Target="../media/image1.jpg"/><Relationship Id="rId8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2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5794049" cy="57940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6227036" y="704096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6153904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www.opforum.org.uk  |  info@opforum.org.uk  |  0113 244 1697 | @LeedsOPF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 Leeds Older People’s Forum is a registered charity (#1191030) and a registered company in England and Wales (#CE023712).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264325" y="1340900"/>
            <a:ext cx="5118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Making Leeds the Best City to Grow Old in</a:t>
            </a:r>
            <a:endParaRPr b="0" i="0" sz="5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22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253" name="Google Shape;253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254" name="Google Shape;254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256" name="Google Shape;256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257" name="Google Shape;257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258" name="Google Shape;258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259" name="Google Shape;259;p2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260" name="Google Shape;260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261" name="Google Shape;261;p2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262" name="Google Shape;262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 txBox="1"/>
          <p:nvPr>
            <p:ph type="title"/>
          </p:nvPr>
        </p:nvSpPr>
        <p:spPr>
          <a:xfrm>
            <a:off x="168016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rgbClr val="2F5496"/>
                </a:solidFill>
              </a:rPr>
              <a:t>Taking an </a:t>
            </a:r>
            <a:r>
              <a:rPr lang="en-GB">
                <a:solidFill>
                  <a:srgbClr val="2F5496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asset-based approach</a:t>
            </a:r>
            <a:endParaRPr/>
          </a:p>
        </p:txBody>
      </p:sp>
      <p:sp>
        <p:nvSpPr>
          <p:cNvPr id="264" name="Google Shape;264;p22"/>
          <p:cNvSpPr txBox="1"/>
          <p:nvPr>
            <p:ph idx="1" type="body"/>
          </p:nvPr>
        </p:nvSpPr>
        <p:spPr>
          <a:xfrm>
            <a:off x="729673" y="1555320"/>
            <a:ext cx="10515600" cy="4447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The importance of connecting statutory, private and Third sector services and support to overcome barriers to food security: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Leeds Neighbourhood Network, Leeds Community Anchor Network &amp; Enhance programme – enable better wraparound support for older people where they live, which mitigate food insecurity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Better work with supermarkets, cultural food shops, cafes and bars: e.g. social spaces, dementia friendly service, chatty tables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Enables Third Sector organisations to make the most of local partners  - and people - to meet the specific needs of older people in the local community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3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270" name="Google Shape;27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271" name="Google Shape;271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273" name="Google Shape;273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274" name="Google Shape;274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275" name="Google Shape;275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276" name="Google Shape;276;p2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277" name="Google Shape;277;p2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278" name="Google Shape;278;p2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279" name="Google Shape;279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3"/>
          <p:cNvSpPr txBox="1"/>
          <p:nvPr>
            <p:ph type="title"/>
          </p:nvPr>
        </p:nvSpPr>
        <p:spPr>
          <a:xfrm>
            <a:off x="16348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rgbClr val="2F5496"/>
                </a:solidFill>
              </a:rPr>
              <a:t>Key findings (1 of 2)</a:t>
            </a:r>
            <a:endParaRPr/>
          </a:p>
        </p:txBody>
      </p:sp>
      <p:sp>
        <p:nvSpPr>
          <p:cNvPr id="281" name="Google Shape;28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Importance of wider determinants of health as part of food insecurity for older people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Understanding the importance of social support networks to older people for food security </a:t>
            </a:r>
            <a:endParaRPr/>
          </a:p>
          <a:p>
            <a:pPr indent="0" lvl="0" marL="360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Both in terms of facilitating food security, but also enabling prevention/early intervention relating to changes in age-related capabilities and changes in age-related circumstances</a:t>
            </a:r>
            <a:endParaRPr/>
          </a:p>
          <a:p>
            <a:pPr indent="0" lvl="0" marL="360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The importance of ensuring social support is not “designed out” in a bid to reduce service costs, without considering the health impact of isolation/loss of service provider touchpoints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4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287" name="Google Shape;287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288" name="Google Shape;288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290" name="Google Shape;290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291" name="Google Shape;291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292" name="Google Shape;292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293" name="Google Shape;293;p2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294" name="Google Shape;294;p2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295" name="Google Shape;295;p2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296" name="Google Shape;296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4"/>
          <p:cNvSpPr txBox="1"/>
          <p:nvPr>
            <p:ph type="title"/>
          </p:nvPr>
        </p:nvSpPr>
        <p:spPr>
          <a:xfrm>
            <a:off x="163489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rgbClr val="2F5496"/>
                </a:solidFill>
              </a:rPr>
              <a:t>Key findings (2 of 2)</a:t>
            </a:r>
            <a:endParaRPr/>
          </a:p>
        </p:txBody>
      </p:sp>
      <p:sp>
        <p:nvSpPr>
          <p:cNvPr id="298" name="Google Shape;298;p24"/>
          <p:cNvSpPr txBox="1"/>
          <p:nvPr>
            <p:ph idx="1" type="body"/>
          </p:nvPr>
        </p:nvSpPr>
        <p:spPr>
          <a:xfrm>
            <a:off x="729673" y="1459348"/>
            <a:ext cx="10515600" cy="4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∙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Visibility and understanding of networks and organisations supporting older people </a:t>
            </a:r>
            <a:r>
              <a:rPr b="1" lang="en-GB" u="sng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and/or</a:t>
            </a: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supporting food security</a:t>
            </a:r>
            <a:endParaRPr/>
          </a:p>
          <a:p>
            <a:pPr indent="-285782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2417"/>
              <a:buChar char="•"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 commissioners &amp; funders</a:t>
            </a:r>
            <a:endParaRPr/>
          </a:p>
          <a:p>
            <a:pPr indent="-285782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2417"/>
              <a:buChar char="•"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 local service providers – statutory, private &amp; Third Sector providers</a:t>
            </a:r>
            <a:endParaRPr/>
          </a:p>
          <a:p>
            <a:pPr indent="-285782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2417"/>
              <a:buChar char="•"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 older people, their carers and families</a:t>
            </a:r>
            <a:endParaRPr/>
          </a:p>
          <a:p>
            <a:pPr indent="-2286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7"/>
              <a:buFont typeface="Noto Sans Symbols"/>
              <a:buNone/>
            </a:pPr>
            <a:r>
              <a:t/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Noto Sans Symbols"/>
              <a:buChar char="∙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Understand the needs and barriers that specifically relate to older people and food</a:t>
            </a:r>
            <a:endParaRPr/>
          </a:p>
          <a:p>
            <a:pPr indent="-285782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2417"/>
              <a:buChar char="•"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 strategic decision-makers, programme managers and frontline staff</a:t>
            </a:r>
            <a:endParaRPr/>
          </a:p>
          <a:p>
            <a:pPr indent="-285782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2417"/>
              <a:buChar char="•"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Take this into consideration for systems thinking, investment/disinvestment decisions, programme design and delivery, and collaboration/coordination across public, Third and private sectors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303" name="Google Shape;3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5"/>
          <p:cNvSpPr txBox="1"/>
          <p:nvPr>
            <p:ph idx="1" type="body"/>
          </p:nvPr>
        </p:nvSpPr>
        <p:spPr>
          <a:xfrm>
            <a:off x="838200" y="18961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305" name="Google Shape;305;p25"/>
          <p:cNvGrpSpPr/>
          <p:nvPr/>
        </p:nvGrpSpPr>
        <p:grpSpPr>
          <a:xfrm>
            <a:off x="418377" y="2961872"/>
            <a:ext cx="3100531" cy="2646933"/>
            <a:chOff x="319828" y="254886"/>
            <a:chExt cx="3100531" cy="2646933"/>
          </a:xfrm>
        </p:grpSpPr>
        <p:sp>
          <p:nvSpPr>
            <p:cNvPr id="306" name="Google Shape;306;p25"/>
            <p:cNvSpPr/>
            <p:nvPr/>
          </p:nvSpPr>
          <p:spPr>
            <a:xfrm>
              <a:off x="862811" y="254886"/>
              <a:ext cx="1806250" cy="1806250"/>
            </a:xfrm>
            <a:prstGeom prst="ellipse">
              <a:avLst/>
            </a:prstGeom>
            <a:solidFill>
              <a:schemeClr val="accent4">
                <a:alpha val="49411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5"/>
            <p:cNvSpPr txBox="1"/>
            <p:nvPr/>
          </p:nvSpPr>
          <p:spPr>
            <a:xfrm>
              <a:off x="1103644" y="570979"/>
              <a:ext cx="1324583" cy="812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Older People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1614109" y="1094142"/>
              <a:ext cx="1806250" cy="1806250"/>
            </a:xfrm>
            <a:prstGeom prst="ellipse">
              <a:avLst/>
            </a:prstGeom>
            <a:solidFill>
              <a:srgbClr val="2EE844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5"/>
            <p:cNvSpPr txBox="1"/>
            <p:nvPr/>
          </p:nvSpPr>
          <p:spPr>
            <a:xfrm>
              <a:off x="2166520" y="1560757"/>
              <a:ext cx="1083750" cy="99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Food Poverty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319828" y="1095569"/>
              <a:ext cx="1806250" cy="1806250"/>
            </a:xfrm>
            <a:prstGeom prst="ellipse">
              <a:avLst/>
            </a:prstGeom>
            <a:solidFill>
              <a:srgbClr val="5999D5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5"/>
            <p:cNvSpPr txBox="1"/>
            <p:nvPr/>
          </p:nvSpPr>
          <p:spPr>
            <a:xfrm>
              <a:off x="489916" y="1562184"/>
              <a:ext cx="1083750" cy="993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Food Insecurity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colorful flower with white text&#10;&#10;Description automatically generated" id="312" name="Google Shape;31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11923" y="2352530"/>
            <a:ext cx="3495675" cy="3438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3" name="Google Shape;313;p25"/>
          <p:cNvGraphicFramePr/>
          <p:nvPr/>
        </p:nvGraphicFramePr>
        <p:xfrm>
          <a:off x="3756981" y="1861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{DFA3ED39-E642-4BBB-A3D4-A4F179D27F54}</a:tableStyleId>
              </a:tblPr>
              <a:tblGrid>
                <a:gridCol w="2358425"/>
                <a:gridCol w="2358425"/>
              </a:tblGrid>
              <a:tr h="30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/>
                        <a:t>Deprivation &amp; income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/>
                        <a:t>Housing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0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Ethnicity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Disability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0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Gender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Health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0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Sexuality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Single/couple/family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031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Changes in age related capabilities &amp; circumstances: sudden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7276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Changes in age related capabilities &amp; circumstances: progressive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</a:tr>
            </a:tbl>
          </a:graphicData>
        </a:graphic>
      </p:graphicFrame>
      <p:grpSp>
        <p:nvGrpSpPr>
          <p:cNvPr id="314" name="Google Shape;314;p25"/>
          <p:cNvGrpSpPr/>
          <p:nvPr/>
        </p:nvGrpSpPr>
        <p:grpSpPr>
          <a:xfrm>
            <a:off x="3305231" y="5188338"/>
            <a:ext cx="5894378" cy="1403423"/>
            <a:chOff x="719" y="208930"/>
            <a:chExt cx="5894378" cy="1403423"/>
          </a:xfrm>
        </p:grpSpPr>
        <p:sp>
          <p:nvSpPr>
            <p:cNvPr id="315" name="Google Shape;315;p25"/>
            <p:cNvSpPr/>
            <p:nvPr/>
          </p:nvSpPr>
          <p:spPr>
            <a:xfrm>
              <a:off x="719" y="208930"/>
              <a:ext cx="1403423" cy="1403423"/>
            </a:xfrm>
            <a:prstGeom prst="ellipse">
              <a:avLst/>
            </a:prstGeom>
            <a:solidFill>
              <a:schemeClr val="accent4">
                <a:alpha val="49411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5"/>
            <p:cNvSpPr txBox="1"/>
            <p:nvPr/>
          </p:nvSpPr>
          <p:spPr>
            <a:xfrm>
              <a:off x="206246" y="414457"/>
              <a:ext cx="992369" cy="992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77225" spcFirstLastPara="1" rIns="77225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1123458" y="208930"/>
              <a:ext cx="1403423" cy="1403423"/>
            </a:xfrm>
            <a:prstGeom prst="ellipse">
              <a:avLst/>
            </a:prstGeom>
            <a:solidFill>
              <a:srgbClr val="93F316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5"/>
            <p:cNvSpPr txBox="1"/>
            <p:nvPr/>
          </p:nvSpPr>
          <p:spPr>
            <a:xfrm>
              <a:off x="1328985" y="414457"/>
              <a:ext cx="992369" cy="992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77225" spcFirstLastPara="1" rIns="77225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Mental	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2246196" y="208930"/>
              <a:ext cx="1403423" cy="1403423"/>
            </a:xfrm>
            <a:prstGeom prst="ellipse">
              <a:avLst/>
            </a:prstGeom>
            <a:solidFill>
              <a:srgbClr val="2EE844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5"/>
            <p:cNvSpPr txBox="1"/>
            <p:nvPr/>
          </p:nvSpPr>
          <p:spPr>
            <a:xfrm>
              <a:off x="2451723" y="414457"/>
              <a:ext cx="992369" cy="992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77225" spcFirstLastPara="1" rIns="77225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Attitudinal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3368935" y="208930"/>
              <a:ext cx="1403423" cy="1403423"/>
            </a:xfrm>
            <a:prstGeom prst="ellipse">
              <a:avLst/>
            </a:prstGeom>
            <a:solidFill>
              <a:srgbClr val="44DEBE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 txBox="1"/>
            <p:nvPr/>
          </p:nvSpPr>
          <p:spPr>
            <a:xfrm>
              <a:off x="3574462" y="414457"/>
              <a:ext cx="992369" cy="992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77225" spcFirstLastPara="1" rIns="77225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Social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4491674" y="208930"/>
              <a:ext cx="1403423" cy="1403423"/>
            </a:xfrm>
            <a:prstGeom prst="ellipse">
              <a:avLst/>
            </a:prstGeom>
            <a:solidFill>
              <a:srgbClr val="5999D5">
                <a:alpha val="49411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5"/>
            <p:cNvSpPr txBox="1"/>
            <p:nvPr/>
          </p:nvSpPr>
          <p:spPr>
            <a:xfrm>
              <a:off x="4697201" y="414457"/>
              <a:ext cx="992369" cy="992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77225" spcFirstLastPara="1" rIns="77225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Community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25"/>
          <p:cNvSpPr/>
          <p:nvPr/>
        </p:nvSpPr>
        <p:spPr>
          <a:xfrm>
            <a:off x="425505" y="2046755"/>
            <a:ext cx="2587241" cy="5696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want to address this:…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5"/>
          <p:cNvSpPr/>
          <p:nvPr/>
        </p:nvSpPr>
        <p:spPr>
          <a:xfrm>
            <a:off x="4552392" y="1146984"/>
            <a:ext cx="2587200" cy="569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…You need to consider these barriers &amp; issues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5"/>
          <p:cNvSpPr/>
          <p:nvPr/>
        </p:nvSpPr>
        <p:spPr>
          <a:xfrm>
            <a:off x="4741008" y="4506285"/>
            <a:ext cx="2587241" cy="5696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 and these factors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5"/>
          <p:cNvSpPr/>
          <p:nvPr/>
        </p:nvSpPr>
        <p:spPr>
          <a:xfrm>
            <a:off x="9042920" y="1357188"/>
            <a:ext cx="2587241" cy="5696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 with collaboration across these system domains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5"/>
          <p:cNvSpPr txBox="1"/>
          <p:nvPr>
            <p:ph type="title"/>
          </p:nvPr>
        </p:nvSpPr>
        <p:spPr>
          <a:xfrm>
            <a:off x="1634888" y="38931"/>
            <a:ext cx="10515600" cy="963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rgbClr val="2F5496"/>
                </a:solidFill>
              </a:rPr>
              <a:t>Older People &amp; Food Insecurity – Key Factors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26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335" name="Google Shape;335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336" name="Google Shape;336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338" name="Google Shape;338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339" name="Google Shape;339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340" name="Google Shape;340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341" name="Google Shape;341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342" name="Google Shape;342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343" name="Google Shape;343;p2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344" name="Google Shape;344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6"/>
          <p:cNvSpPr txBox="1"/>
          <p:nvPr>
            <p:ph type="title"/>
          </p:nvPr>
        </p:nvSpPr>
        <p:spPr>
          <a:xfrm>
            <a:off x="1634888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rgbClr val="2F5496"/>
                </a:solidFill>
              </a:rPr>
              <a:t>Recommendations: Strategic</a:t>
            </a:r>
            <a:endParaRPr/>
          </a:p>
        </p:txBody>
      </p:sp>
      <p:sp>
        <p:nvSpPr>
          <p:cNvPr id="346" name="Google Shape;346;p26"/>
          <p:cNvSpPr txBox="1"/>
          <p:nvPr>
            <p:ph idx="1" type="body"/>
          </p:nvPr>
        </p:nvSpPr>
        <p:spPr>
          <a:xfrm>
            <a:off x="700250" y="1405650"/>
            <a:ext cx="10926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AutoNum type="arabicPeriod"/>
            </a:pPr>
            <a:r>
              <a:rPr lang="en-GB" sz="1900">
                <a:solidFill>
                  <a:srgbClr val="2F5496"/>
                </a:solidFill>
              </a:rPr>
              <a:t>Ensure strategic decision-makers, programme managers and frontline staff </a:t>
            </a:r>
            <a:r>
              <a:rPr b="1" lang="en-GB" sz="1900">
                <a:solidFill>
                  <a:srgbClr val="2F5496"/>
                </a:solidFill>
              </a:rPr>
              <a:t>understand the</a:t>
            </a:r>
            <a:r>
              <a:rPr lang="en-GB" sz="1900">
                <a:solidFill>
                  <a:srgbClr val="2F5496"/>
                </a:solidFill>
              </a:rPr>
              <a:t> </a:t>
            </a:r>
            <a:r>
              <a:rPr b="1" lang="en-GB" sz="1900">
                <a:solidFill>
                  <a:srgbClr val="2F5496"/>
                </a:solidFill>
              </a:rPr>
              <a:t>needs and barriers that specifically relate to older people and food insecurity</a:t>
            </a:r>
            <a:r>
              <a:rPr lang="en-GB" sz="1900">
                <a:solidFill>
                  <a:srgbClr val="2F5496"/>
                </a:solidFill>
              </a:rPr>
              <a:t>, and take these into consideration for systems thinking, investment/disinvestment decisions, programme design and delivery, and collaboration across public, Third and private sectors</a:t>
            </a:r>
            <a:endParaRPr sz="1900">
              <a:solidFill>
                <a:srgbClr val="2F5496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AutoNum type="arabicPeriod"/>
            </a:pPr>
            <a:r>
              <a:rPr b="1" lang="en-GB" sz="1900">
                <a:solidFill>
                  <a:srgbClr val="2F5496"/>
                </a:solidFill>
              </a:rPr>
              <a:t>Improve the infrastructure of support</a:t>
            </a:r>
            <a:r>
              <a:rPr lang="en-GB" sz="1900">
                <a:solidFill>
                  <a:srgbClr val="2F5496"/>
                </a:solidFill>
              </a:rPr>
              <a:t> – including visibility, communication, and coordination between services. </a:t>
            </a:r>
            <a:endParaRPr sz="1900">
              <a:solidFill>
                <a:srgbClr val="2F5496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AutoNum type="arabicPeriod"/>
            </a:pPr>
            <a:r>
              <a:rPr b="1" lang="en-GB" sz="1900">
                <a:solidFill>
                  <a:srgbClr val="2F5496"/>
                </a:solidFill>
              </a:rPr>
              <a:t>Improve access to data</a:t>
            </a:r>
            <a:r>
              <a:rPr lang="en-GB" sz="1900">
                <a:solidFill>
                  <a:srgbClr val="2F5496"/>
                </a:solidFill>
              </a:rPr>
              <a:t> </a:t>
            </a:r>
            <a:endParaRPr sz="1900">
              <a:solidFill>
                <a:srgbClr val="2F5496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Calibri"/>
              <a:buAutoNum type="alphaLcPeriod"/>
            </a:pPr>
            <a:r>
              <a:rPr lang="en-GB" sz="1900">
                <a:solidFill>
                  <a:srgbClr val="2F5496"/>
                </a:solidFill>
              </a:rPr>
              <a:t>Supporting partner access to relevant data of individuals, with appropriate consent, to improve provision and coordination of Multi Disciplinary Team support around each older person</a:t>
            </a:r>
            <a:endParaRPr sz="1900">
              <a:solidFill>
                <a:srgbClr val="2F5496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Calibri"/>
              <a:buAutoNum type="alphaLcPeriod"/>
            </a:pPr>
            <a:r>
              <a:rPr lang="en-GB" sz="1900">
                <a:solidFill>
                  <a:srgbClr val="2F5496"/>
                </a:solidFill>
              </a:rPr>
              <a:t>Sharing data to build a collective city-wide picture of older people’s food security needs and relevant assets, provision, etc.</a:t>
            </a:r>
            <a:endParaRPr sz="1900">
              <a:solidFill>
                <a:srgbClr val="2F5496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Calibri"/>
              <a:buAutoNum type="alphaLcPeriod"/>
            </a:pPr>
            <a:r>
              <a:rPr lang="en-GB" sz="1900">
                <a:solidFill>
                  <a:srgbClr val="2F5496"/>
                </a:solidFill>
              </a:rPr>
              <a:t>Sharing data sets held by city partners and their networks to improve service planning, coordination and delivery</a:t>
            </a:r>
            <a:endParaRPr sz="1900">
              <a:solidFill>
                <a:srgbClr val="2F5496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Calibri"/>
              <a:buAutoNum type="alphaLcPeriod"/>
            </a:pPr>
            <a:r>
              <a:rPr lang="en-GB" sz="1900">
                <a:solidFill>
                  <a:srgbClr val="2F5496"/>
                </a:solidFill>
              </a:rPr>
              <a:t>Improve data quality</a:t>
            </a:r>
            <a:endParaRPr sz="1900">
              <a:solidFill>
                <a:srgbClr val="2F549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27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352" name="Google Shape;352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353" name="Google Shape;353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355" name="Google Shape;355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356" name="Google Shape;356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357" name="Google Shape;357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358" name="Google Shape;358;p2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359" name="Google Shape;359;p2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360" name="Google Shape;360;p2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361" name="Google Shape;361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title"/>
          </p:nvPr>
        </p:nvSpPr>
        <p:spPr>
          <a:xfrm>
            <a:off x="16348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rgbClr val="2F5496"/>
                </a:solidFill>
              </a:rPr>
              <a:t>Recommendations: Specific actions</a:t>
            </a:r>
            <a:endParaRPr/>
          </a:p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00"/>
              <a:buAutoNum type="arabicPeriod"/>
            </a:pPr>
            <a:r>
              <a:rPr b="1" lang="en-GB" sz="2100">
                <a:solidFill>
                  <a:srgbClr val="2F5496"/>
                </a:solidFill>
              </a:rPr>
              <a:t>Financial inclusion for ageing well</a:t>
            </a:r>
            <a:r>
              <a:rPr lang="en-GB" sz="2100">
                <a:solidFill>
                  <a:srgbClr val="2F5496"/>
                </a:solidFill>
              </a:rPr>
              <a:t> - improve Pension Credit uptake as a gateway to other benefits such as Winter Fuel Payment</a:t>
            </a:r>
            <a:endParaRPr sz="2100">
              <a:solidFill>
                <a:srgbClr val="2F5496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00"/>
              <a:buAutoNum type="arabicPeriod"/>
            </a:pPr>
            <a:r>
              <a:rPr b="1" lang="en-GB" sz="2100">
                <a:solidFill>
                  <a:srgbClr val="2F5496"/>
                </a:solidFill>
              </a:rPr>
              <a:t>Transport</a:t>
            </a:r>
            <a:r>
              <a:rPr lang="en-GB" sz="2100">
                <a:solidFill>
                  <a:srgbClr val="2F5496"/>
                </a:solidFill>
              </a:rPr>
              <a:t> – improve access to transport for food shopping</a:t>
            </a:r>
            <a:endParaRPr sz="2100">
              <a:solidFill>
                <a:srgbClr val="2F5496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00"/>
              <a:buAutoNum type="arabicPeriod"/>
            </a:pPr>
            <a:r>
              <a:rPr b="1" lang="en-GB" sz="2100">
                <a:solidFill>
                  <a:srgbClr val="2F5496"/>
                </a:solidFill>
              </a:rPr>
              <a:t>Digital inclusion</a:t>
            </a:r>
            <a:r>
              <a:rPr lang="en-GB" sz="2100">
                <a:solidFill>
                  <a:srgbClr val="2F5496"/>
                </a:solidFill>
              </a:rPr>
              <a:t> - work with digital teams to upskill older people to use technology to order online shopping, and access other wraparound support that supports food security for older people</a:t>
            </a:r>
            <a:endParaRPr sz="2100">
              <a:solidFill>
                <a:srgbClr val="2F5496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00"/>
              <a:buAutoNum type="arabicPeriod"/>
            </a:pPr>
            <a:r>
              <a:rPr b="1" lang="en-GB" sz="2100">
                <a:solidFill>
                  <a:srgbClr val="2F5496"/>
                </a:solidFill>
              </a:rPr>
              <a:t>Age Friendly spaces / communities</a:t>
            </a:r>
            <a:r>
              <a:rPr lang="en-GB" sz="2100">
                <a:solidFill>
                  <a:srgbClr val="2F5496"/>
                </a:solidFill>
              </a:rPr>
              <a:t> - encourage supermarkets, restaurants, local stores and cafes to consider older people in their offers</a:t>
            </a:r>
            <a:endParaRPr sz="2100">
              <a:solidFill>
                <a:srgbClr val="2F5496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00"/>
              <a:buAutoNum type="arabicPeriod"/>
            </a:pPr>
            <a:r>
              <a:rPr b="1" lang="en-GB" sz="2100">
                <a:solidFill>
                  <a:srgbClr val="2F5496"/>
                </a:solidFill>
              </a:rPr>
              <a:t>Undertake food desert mapping</a:t>
            </a:r>
            <a:r>
              <a:rPr lang="en-GB" sz="2100">
                <a:solidFill>
                  <a:srgbClr val="2F5496"/>
                </a:solidFill>
              </a:rPr>
              <a:t> - to better understand food insecurity gaps </a:t>
            </a:r>
            <a:endParaRPr sz="2100">
              <a:solidFill>
                <a:srgbClr val="2F5496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100"/>
              <a:buFont typeface="Calibri"/>
              <a:buAutoNum type="arabicPeriod"/>
            </a:pPr>
            <a:r>
              <a:rPr b="1" lang="en-GB" sz="2100">
                <a:solidFill>
                  <a:srgbClr val="2F5496"/>
                </a:solidFill>
              </a:rPr>
              <a:t>Funding </a:t>
            </a:r>
            <a:r>
              <a:rPr lang="en-GB" sz="2100">
                <a:solidFill>
                  <a:srgbClr val="2F5496"/>
                </a:solidFill>
              </a:rPr>
              <a:t>- design funds to overcome barriers for food insecurity</a:t>
            </a:r>
            <a:endParaRPr sz="2100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 txBox="1"/>
          <p:nvPr>
            <p:ph type="ctrTitle"/>
          </p:nvPr>
        </p:nvSpPr>
        <p:spPr>
          <a:xfrm>
            <a:off x="1828800" y="152968"/>
            <a:ext cx="91440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>
                <a:solidFill>
                  <a:srgbClr val="2F5496"/>
                </a:solidFill>
              </a:rPr>
              <a:t>Read the full report and more…</a:t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369" name="Google Shape;369;p2"/>
          <p:cNvSpPr txBox="1"/>
          <p:nvPr>
            <p:ph idx="1" type="subTitle"/>
          </p:nvPr>
        </p:nvSpPr>
        <p:spPr>
          <a:xfrm>
            <a:off x="622113" y="1474534"/>
            <a:ext cx="11046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6D"/>
              </a:buClr>
              <a:buSzPts val="3200"/>
              <a:buNone/>
            </a:pPr>
            <a:r>
              <a:rPr lang="en-GB" sz="3200">
                <a:solidFill>
                  <a:srgbClr val="26306D"/>
                </a:solidFill>
              </a:rPr>
              <a:t>Link to LOPF website page: </a:t>
            </a:r>
            <a:r>
              <a:rPr lang="en-GB" sz="3200" u="sng">
                <a:solidFill>
                  <a:schemeClr val="hlink"/>
                </a:solidFill>
                <a:hlinkClick r:id="rId3"/>
              </a:rPr>
              <a:t>Older People and Food Insecurity</a:t>
            </a:r>
            <a:endParaRPr sz="3200">
              <a:solidFill>
                <a:srgbClr val="26306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6D"/>
              </a:buClr>
              <a:buSzPts val="3200"/>
              <a:buNone/>
            </a:pPr>
            <a:r>
              <a:t/>
            </a:r>
            <a:endParaRPr sz="3200">
              <a:solidFill>
                <a:srgbClr val="26306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6D"/>
              </a:buClr>
              <a:buSzPts val="3200"/>
              <a:buNone/>
            </a:pPr>
            <a:r>
              <a:rPr lang="en-GB" sz="3200">
                <a:solidFill>
                  <a:srgbClr val="26306D"/>
                </a:solidFill>
              </a:rPr>
              <a:t>Link for more resources: </a:t>
            </a:r>
            <a:r>
              <a:rPr lang="en-GB" sz="3200" u="sng">
                <a:solidFill>
                  <a:schemeClr val="hlink"/>
                </a:solidFill>
                <a:hlinkClick r:id="rId4"/>
              </a:rPr>
              <a:t>Public Health Resource Centre</a:t>
            </a:r>
            <a:r>
              <a:rPr lang="en-GB" sz="3200">
                <a:solidFill>
                  <a:srgbClr val="26306D"/>
                </a:solidFill>
              </a:rPr>
              <a:t> </a:t>
            </a:r>
            <a:endParaRPr sz="3200">
              <a:solidFill>
                <a:srgbClr val="26306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6D"/>
              </a:buClr>
              <a:buSzPts val="3200"/>
              <a:buNone/>
            </a:pPr>
            <a:r>
              <a:t/>
            </a:r>
            <a:endParaRPr sz="3200">
              <a:solidFill>
                <a:srgbClr val="26306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6D"/>
              </a:buClr>
              <a:buSzPts val="3200"/>
              <a:buNone/>
            </a:pPr>
            <a:r>
              <a:rPr lang="en-GB" sz="3200">
                <a:solidFill>
                  <a:srgbClr val="26306D"/>
                </a:solidFill>
              </a:rPr>
              <a:t>Contact us:</a:t>
            </a:r>
            <a:endParaRPr sz="3200">
              <a:solidFill>
                <a:srgbClr val="26306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6D"/>
              </a:buClr>
              <a:buSzPts val="3200"/>
              <a:buNone/>
            </a:pPr>
            <a:r>
              <a:rPr lang="en-GB" sz="3200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Get in touch and help us make Leeds the best city to grow old in!</a:t>
            </a:r>
            <a:endParaRPr sz="3200">
              <a:solidFill>
                <a:srgbClr val="26306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6D"/>
              </a:buClr>
              <a:buSzPts val="3200"/>
              <a:buNone/>
            </a:pPr>
            <a:r>
              <a:rPr b="1" lang="en-GB" sz="2600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r>
              <a:rPr lang="en-GB" sz="2600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:   www.opforum.org.uk  			</a:t>
            </a:r>
            <a:r>
              <a:rPr b="1" lang="en-GB" sz="2600">
                <a:solidFill>
                  <a:srgbClr val="26306D"/>
                </a:solidFill>
              </a:rPr>
              <a:t>Twitter</a:t>
            </a:r>
            <a:r>
              <a:rPr lang="en-GB" sz="2600">
                <a:solidFill>
                  <a:srgbClr val="26306D"/>
                </a:solidFill>
              </a:rPr>
              <a:t>:     @LeedsOPF</a:t>
            </a:r>
            <a:r>
              <a:rPr lang="en-GB" sz="2600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6D"/>
              </a:buClr>
              <a:buSzPts val="3200"/>
              <a:buNone/>
            </a:pPr>
            <a:r>
              <a:rPr b="1" lang="en-GB" sz="2600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lang="en-GB" sz="2600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:        </a:t>
            </a:r>
            <a:r>
              <a:rPr lang="en-GB" sz="2600">
                <a:solidFill>
                  <a:srgbClr val="26306D"/>
                </a:solidFill>
              </a:rPr>
              <a:t>info</a:t>
            </a:r>
            <a:r>
              <a:rPr lang="en-GB" sz="2600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@opforum.org.uk 			</a:t>
            </a:r>
            <a:r>
              <a:rPr b="1" lang="en-GB" sz="2600">
                <a:solidFill>
                  <a:srgbClr val="26306D"/>
                </a:solidFill>
              </a:rPr>
              <a:t>Facebook</a:t>
            </a:r>
            <a:r>
              <a:rPr lang="en-GB" sz="2600">
                <a:solidFill>
                  <a:srgbClr val="26306D"/>
                </a:solidFill>
              </a:rPr>
              <a:t>: @leedsolderpeoplesforum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6D"/>
              </a:buClr>
              <a:buSzPts val="3200"/>
              <a:buNone/>
            </a:pPr>
            <a:r>
              <a:rPr b="1" lang="en-GB" sz="2600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r>
              <a:rPr lang="en-GB" sz="2600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:	 0113 244 1697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6D"/>
              </a:buClr>
              <a:buSzPts val="32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370" name="Google Shape;37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459346" cy="14593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2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372" name="Google Shape;372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373" name="Google Shape;373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375" name="Google Shape;375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376" name="Google Shape;376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377" name="Google Shape;377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378" name="Google Shape;378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379" name="Google Shape;379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380" name="Google Shape;380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1" name="Google Shape;381;p2"/>
          <p:cNvSpPr txBox="1"/>
          <p:nvPr/>
        </p:nvSpPr>
        <p:spPr>
          <a:xfrm>
            <a:off x="9502218" y="5737890"/>
            <a:ext cx="26897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www.opforum.org.uk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76608" cy="229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6227036" y="704096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0" y="6153904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www.opforum.org.uk  |  info@opforum.org.uk  |  0113 244 1697 | @LeedsOPF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26306D"/>
                </a:solidFill>
                <a:latin typeface="Calibri"/>
                <a:ea typeface="Calibri"/>
                <a:cs typeface="Calibri"/>
                <a:sym typeface="Calibri"/>
              </a:rPr>
              <a:t> Leeds Older People’s Forum is a registered charity (#1191030) and a registered company in England and Wales (#CE023712).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3198968" y="2318914"/>
            <a:ext cx="579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GB" sz="48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Older </a:t>
            </a:r>
            <a:r>
              <a:rPr b="0" i="0" lang="en-GB" sz="4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GB" sz="48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eople &amp; Food Insecurity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076681" y="4111032"/>
            <a:ext cx="6038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Report commissioned by Public Health, Leeds City Council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eds City Council logo" id="97" name="Google Shape;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2725" y="84226"/>
            <a:ext cx="3776900" cy="106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6921587" y="5595029"/>
            <a:ext cx="4524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August 2024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5124" y="-473138"/>
            <a:ext cx="4186000" cy="26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6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105" name="Google Shape;10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106" name="Google Shape;10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108" name="Google Shape;108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109" name="Google Shape;109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110" name="Google Shape;110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111" name="Google Shape;111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112" name="Google Shape;112;p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113" name="Google Shape;113;p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114" name="Google Shape;114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>
            <p:ph type="title"/>
          </p:nvPr>
        </p:nvSpPr>
        <p:spPr>
          <a:xfrm>
            <a:off x="162583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rgbClr val="2F5496"/>
                </a:solidFill>
              </a:rPr>
              <a:t>Context for this report &amp; recommendations</a:t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1205525" y="1626450"/>
            <a:ext cx="10148100" cy="44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This report should be used in conjunction with:</a:t>
            </a:r>
            <a:br>
              <a:rPr lang="en-GB" sz="3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100"/>
          </a:p>
          <a:p>
            <a:pPr indent="-3619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</a:pPr>
            <a:r>
              <a:rPr lang="en-GB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Director of Public Health’s Annual Report</a:t>
            </a:r>
            <a:r>
              <a:rPr lang="en-GB" sz="2300">
                <a:solidFill>
                  <a:srgbClr val="2F5496"/>
                </a:solidFill>
              </a:rPr>
              <a:t>:</a:t>
            </a:r>
            <a:r>
              <a:rPr lang="en-GB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Ageing Well</a:t>
            </a:r>
            <a:r>
              <a:rPr lang="en-GB" sz="2300">
                <a:solidFill>
                  <a:srgbClr val="2F5496"/>
                </a:solidFill>
              </a:rPr>
              <a:t>: Our Lives in Leeds</a:t>
            </a:r>
            <a:endParaRPr sz="23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2300"/>
              <a:buChar char="•"/>
            </a:pPr>
            <a:r>
              <a:rPr lang="en-GB" sz="2300">
                <a:solidFill>
                  <a:srgbClr val="2F5496"/>
                </a:solidFill>
              </a:rPr>
              <a:t>Leeds Health and Wellbeing Strategy</a:t>
            </a:r>
            <a:endParaRPr sz="2300">
              <a:solidFill>
                <a:srgbClr val="2F5496"/>
              </a:solidFill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</a:pPr>
            <a:r>
              <a:rPr lang="en-GB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Joint Strategic Assessment</a:t>
            </a:r>
            <a:endParaRPr sz="2700"/>
          </a:p>
          <a:p>
            <a:pPr indent="-3619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</a:pPr>
            <a:r>
              <a:rPr lang="en-GB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Leeds Food Strategy</a:t>
            </a:r>
            <a:endParaRPr sz="2700"/>
          </a:p>
          <a:p>
            <a:pPr indent="-3619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</a:pPr>
            <a:r>
              <a:rPr lang="en-GB" sz="2300">
                <a:solidFill>
                  <a:srgbClr val="2F5496"/>
                </a:solidFill>
              </a:rPr>
              <a:t>Age Friendly Leeds Strategy and Action Plan</a:t>
            </a:r>
            <a:endParaRPr sz="2300">
              <a:solidFill>
                <a:srgbClr val="2F5496"/>
              </a:solidFill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</a:pPr>
            <a:r>
              <a:rPr lang="en-GB" sz="23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Leeds Best City Ambition’s three pillars</a:t>
            </a:r>
            <a:endParaRPr sz="23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g14e4ab711d4_0_0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122" name="Google Shape;122;g14e4ab711d4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123" name="Google Shape;123;g14e4ab711d4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g14e4ab711d4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125" name="Google Shape;125;g14e4ab711d4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126" name="Google Shape;126;g14e4ab711d4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127" name="Google Shape;127;g14e4ab711d4_0_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128" name="Google Shape;128;g14e4ab711d4_0_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129" name="Google Shape;129;g14e4ab711d4_0_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130" name="Google Shape;130;g14e4ab711d4_0_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131" name="Google Shape;131;g14e4ab711d4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4e4ab711d4_0_0"/>
          <p:cNvSpPr txBox="1"/>
          <p:nvPr>
            <p:ph type="title"/>
          </p:nvPr>
        </p:nvSpPr>
        <p:spPr>
          <a:xfrm>
            <a:off x="162583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rgbClr val="2F5496"/>
                </a:solidFill>
              </a:rPr>
              <a:t>Why Older People’s Food Insecurity Matters</a:t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133" name="Google Shape;133;g14e4ab711d4_0_0"/>
          <p:cNvSpPr txBox="1"/>
          <p:nvPr>
            <p:ph idx="1" type="body"/>
          </p:nvPr>
        </p:nvSpPr>
        <p:spPr>
          <a:xfrm>
            <a:off x="838200" y="1626453"/>
            <a:ext cx="10515600" cy="4412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It costs our health &amp; social care services a lot of money</a:t>
            </a:r>
            <a:endParaRPr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7804"/>
              <a:buNone/>
            </a:pPr>
            <a:r>
              <a:rPr lang="en-GB" sz="205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Estimate “the total annual cost to our country’s health and social care services of malnutrition amongst older people to be £11.9 billion. We estimate also that this sum will increase to £13 billion in 2020, and again to £15.7 billion by 2030.” Feeding Britain 2018</a:t>
            </a:r>
            <a:br>
              <a:rPr lang="en-GB"/>
            </a:br>
            <a:endParaRPr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It’s going to affect a growing % of our population</a:t>
            </a:r>
            <a:endParaRPr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7804"/>
              <a:buNone/>
            </a:pPr>
            <a:r>
              <a:rPr lang="en-GB" sz="205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By 2041 in Leeds: 50-59 age group will reduce; 60-69 little change; 70+ substantial growth; 80+ 50% increase</a:t>
            </a:r>
            <a:endParaRPr sz="205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Rising inequalities will make its impact even worse</a:t>
            </a:r>
            <a:endParaRPr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7804"/>
              <a:buNone/>
            </a:pPr>
            <a:r>
              <a:rPr lang="en-GB" sz="205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Women in the most affluent areas of Leeds live 14 years longer than those in the least affluent areas; men in the most affluent areas of Leeds live 12 years longer than those in the least affluent areas; the impact of food insecurity exacerbating multi-morbidities and the costly support to manage long term conditions</a:t>
            </a:r>
            <a:endParaRPr sz="205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7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139" name="Google Shape;13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140" name="Google Shape;140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142" name="Google Shape;142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143" name="Google Shape;143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144" name="Google Shape;144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145" name="Google Shape;145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146" name="Google Shape;146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147" name="Google Shape;147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148" name="Google Shape;148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>
            <p:ph type="title"/>
          </p:nvPr>
        </p:nvSpPr>
        <p:spPr>
          <a:xfrm>
            <a:off x="16801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200">
                <a:solidFill>
                  <a:srgbClr val="2F5496"/>
                </a:solidFill>
              </a:rPr>
              <a:t>Food Insecurity: more than “just” food poverty</a:t>
            </a:r>
            <a:endParaRPr sz="4200"/>
          </a:p>
        </p:txBody>
      </p:sp>
      <p:sp>
        <p:nvSpPr>
          <p:cNvPr id="150" name="Google Shape;15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Changes in age-related capabilities &amp; circumstances</a:t>
            </a:r>
            <a:endParaRPr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Can affect a person’s food shopping; preparation &amp; cooking abilities; appetite, eating habits and feeding ability; as well as their attitude and capabilities</a:t>
            </a:r>
            <a:br>
              <a:rPr lang="en-GB"/>
            </a:br>
            <a:endParaRPr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Sudden or new changes</a:t>
            </a:r>
            <a:endParaRPr/>
          </a:p>
          <a:p>
            <a:pPr indent="4500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e.g. newly retired, recently bereaved, recently discharged from hospital, no longer able to drive</a:t>
            </a:r>
            <a:endParaRPr sz="2900"/>
          </a:p>
          <a:p>
            <a:pPr indent="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Cumulative and/or progressive changes</a:t>
            </a:r>
            <a:endParaRPr/>
          </a:p>
          <a:p>
            <a:pPr indent="89999" lvl="0" marL="36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e.g. dementia, arthritis, multiple morbidities, becoming increasingly frail (changes to balance, strength, fine motor control), teeth becoming weaker/looser, worsening isolation</a:t>
            </a:r>
            <a:endParaRPr sz="29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8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156" name="Google Shape;156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157" name="Google Shape;15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159" name="Google Shape;159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160" name="Google Shape;160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161" name="Google Shape;161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162" name="Google Shape;162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163" name="Google Shape;163;p1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164" name="Google Shape;164;p1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165" name="Google Shape;165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>
            <p:ph type="title"/>
          </p:nvPr>
        </p:nvSpPr>
        <p:spPr>
          <a:xfrm>
            <a:off x="1676396" y="1337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200">
                <a:solidFill>
                  <a:srgbClr val="2F5496"/>
                </a:solidFill>
              </a:rPr>
              <a:t>Factors affecting older people’s food insecurity</a:t>
            </a:r>
            <a:endParaRPr sz="4200"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838200" y="1543420"/>
            <a:ext cx="10515600" cy="45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-760491" y="1805865"/>
            <a:ext cx="5657245" cy="4239163"/>
            <a:chOff x="0" y="447845"/>
            <a:chExt cx="5657245" cy="4239163"/>
          </a:xfrm>
        </p:grpSpPr>
        <p:sp>
          <p:nvSpPr>
            <p:cNvPr id="169" name="Google Shape;169;p18"/>
            <p:cNvSpPr/>
            <p:nvPr/>
          </p:nvSpPr>
          <p:spPr>
            <a:xfrm rot="5400000">
              <a:off x="2392700" y="549990"/>
              <a:ext cx="1571457" cy="136716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2707895" y="692730"/>
              <a:ext cx="941067" cy="108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3903499" y="762137"/>
              <a:ext cx="1753746" cy="942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 rot="5400000">
              <a:off x="916159" y="549990"/>
              <a:ext cx="1571457" cy="136716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1231354" y="692730"/>
              <a:ext cx="941067" cy="108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 rot="5400000">
              <a:off x="1651601" y="1883843"/>
              <a:ext cx="1571457" cy="136716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8"/>
            <p:cNvSpPr txBox="1"/>
            <p:nvPr/>
          </p:nvSpPr>
          <p:spPr>
            <a:xfrm>
              <a:off x="1966796" y="2026583"/>
              <a:ext cx="941067" cy="108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Mental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0" y="2095990"/>
              <a:ext cx="1697173" cy="942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 rot="5400000">
              <a:off x="3128142" y="1883843"/>
              <a:ext cx="1571457" cy="136716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3443337" y="2026583"/>
              <a:ext cx="941067" cy="108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Attitudinal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 rot="5400000">
              <a:off x="2392700" y="3217696"/>
              <a:ext cx="1571457" cy="136716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2707895" y="3360436"/>
              <a:ext cx="941067" cy="108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3903499" y="3429843"/>
              <a:ext cx="1753746" cy="942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 rot="5400000">
              <a:off x="916159" y="3217696"/>
              <a:ext cx="1571457" cy="136716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1231354" y="3360436"/>
              <a:ext cx="941067" cy="108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Geography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18"/>
          <p:cNvSpPr txBox="1"/>
          <p:nvPr/>
        </p:nvSpPr>
        <p:spPr>
          <a:xfrm>
            <a:off x="3949976" y="2279164"/>
            <a:ext cx="4079400" cy="3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400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Deprivation &amp; income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000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Housing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000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Ethnicity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000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Disability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000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000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000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Sexuality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000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Single/couple/family</a:t>
            </a:r>
            <a:endParaRPr b="0" i="0" sz="16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8"/>
          <p:cNvGrpSpPr/>
          <p:nvPr/>
        </p:nvGrpSpPr>
        <p:grpSpPr>
          <a:xfrm>
            <a:off x="7723629" y="1644829"/>
            <a:ext cx="4540631" cy="4798992"/>
            <a:chOff x="408431" y="-180796"/>
            <a:chExt cx="4540631" cy="4798992"/>
          </a:xfrm>
        </p:grpSpPr>
        <p:sp>
          <p:nvSpPr>
            <p:cNvPr id="186" name="Google Shape;186;p18"/>
            <p:cNvSpPr/>
            <p:nvPr/>
          </p:nvSpPr>
          <p:spPr>
            <a:xfrm>
              <a:off x="2094007" y="1940718"/>
              <a:ext cx="2371989" cy="2371989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2570882" y="2496345"/>
              <a:ext cx="1418239" cy="1219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cumulative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13940" y="1380066"/>
              <a:ext cx="1725083" cy="172508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4CC3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 txBox="1"/>
            <p:nvPr/>
          </p:nvSpPr>
          <p:spPr>
            <a:xfrm>
              <a:off x="1148235" y="1816986"/>
              <a:ext cx="856493" cy="851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progressive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900000">
              <a:off x="1680163" y="189935"/>
              <a:ext cx="1690229" cy="1690229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6FAB4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 txBox="1"/>
            <p:nvPr/>
          </p:nvSpPr>
          <p:spPr>
            <a:xfrm>
              <a:off x="2050880" y="560652"/>
              <a:ext cx="948795" cy="948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sudden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1912916" y="1582050"/>
              <a:ext cx="3036146" cy="3036146"/>
            </a:xfrm>
            <a:custGeom>
              <a:rect b="b" l="l" r="r" t="t"/>
              <a:pathLst>
                <a:path extrusionOk="0" h="120000" w="120000">
                  <a:moveTo>
                    <a:pt x="54368" y="4033"/>
                  </a:moveTo>
                  <a:lnTo>
                    <a:pt x="54368" y="4033"/>
                  </a:lnTo>
                  <a:cubicBezTo>
                    <a:pt x="77535" y="1702"/>
                    <a:pt x="99744" y="13885"/>
                    <a:pt x="110227" y="34676"/>
                  </a:cubicBezTo>
                  <a:cubicBezTo>
                    <a:pt x="120709" y="55467"/>
                    <a:pt x="117298" y="80568"/>
                    <a:pt x="101648" y="97808"/>
                  </a:cubicBezTo>
                  <a:lnTo>
                    <a:pt x="104201" y="100542"/>
                  </a:lnTo>
                  <a:lnTo>
                    <a:pt x="96467" y="99060"/>
                  </a:lnTo>
                  <a:lnTo>
                    <a:pt x="95244" y="90947"/>
                  </a:lnTo>
                  <a:lnTo>
                    <a:pt x="97795" y="93681"/>
                  </a:lnTo>
                  <a:lnTo>
                    <a:pt x="97795" y="93681"/>
                  </a:lnTo>
                  <a:cubicBezTo>
                    <a:pt x="111681" y="78099"/>
                    <a:pt x="114581" y="55593"/>
                    <a:pt x="105099" y="37001"/>
                  </a:cubicBezTo>
                  <a:cubicBezTo>
                    <a:pt x="95617" y="18408"/>
                    <a:pt x="75697" y="7540"/>
                    <a:pt x="54931" y="9629"/>
                  </a:cubicBezTo>
                  <a:close/>
                </a:path>
              </a:pathLst>
            </a:custGeom>
            <a:solidFill>
              <a:srgbClr val="599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408431" y="997862"/>
              <a:ext cx="2205950" cy="2205950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4CC3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1289195" y="-180796"/>
              <a:ext cx="2378458" cy="2378458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6FAB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18"/>
          <p:cNvSpPr txBox="1"/>
          <p:nvPr/>
        </p:nvSpPr>
        <p:spPr>
          <a:xfrm>
            <a:off x="8380076" y="1278425"/>
            <a:ext cx="366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21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Changes in age related capabilities &amp; circumstances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3829614" y="1395883"/>
            <a:ext cx="3666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Older people + food insecurity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+ poverty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9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202" name="Google Shape;20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203" name="Google Shape;20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205" name="Google Shape;205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206" name="Google Shape;206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207" name="Google Shape;207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208" name="Google Shape;208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209" name="Google Shape;209;p1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210" name="Google Shape;210;p1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211" name="Google Shape;211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 txBox="1"/>
          <p:nvPr>
            <p:ph type="title"/>
          </p:nvPr>
        </p:nvSpPr>
        <p:spPr>
          <a:xfrm>
            <a:off x="1634896" y="1337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200">
                <a:solidFill>
                  <a:srgbClr val="2F5496"/>
                </a:solidFill>
              </a:rPr>
              <a:t>Factors affecting older people’s food insecurity</a:t>
            </a:r>
            <a:endParaRPr sz="4200"/>
          </a:p>
        </p:txBody>
      </p:sp>
      <p:sp>
        <p:nvSpPr>
          <p:cNvPr id="213" name="Google Shape;213;p19"/>
          <p:cNvSpPr txBox="1"/>
          <p:nvPr>
            <p:ph idx="1" type="body"/>
          </p:nvPr>
        </p:nvSpPr>
        <p:spPr>
          <a:xfrm>
            <a:off x="838200" y="1459345"/>
            <a:ext cx="10515600" cy="54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Housing</a:t>
            </a:r>
            <a:endParaRPr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Asset rich, cash poor homeowners; impact of rising rent costs on renters</a:t>
            </a:r>
            <a:endParaRPr sz="29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Access to funding &amp; benefits</a:t>
            </a:r>
            <a:endParaRPr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Attendance &amp; Carers Allowances</a:t>
            </a:r>
            <a:endParaRPr sz="1900"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Pension Credit – </a:t>
            </a:r>
            <a:r>
              <a:rPr lang="en-GB" sz="1900" u="sng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 out of 5 eligible people in Leeds don’t claim</a:t>
            </a: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: estimated £30 million unclaimed pension credit in Leeds</a:t>
            </a:r>
            <a:endParaRPr sz="1900"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Housing benefits &amp; utilities support/payments</a:t>
            </a:r>
            <a:endParaRPr sz="1900"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Transport costs (access bus, community transport, blue badge)</a:t>
            </a:r>
            <a:endParaRPr sz="1900"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TV, digital &amp; phone deals</a:t>
            </a:r>
            <a:endParaRPr sz="19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Digital exclusion</a:t>
            </a:r>
            <a:endParaRPr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“Digital First” approach to many associated services and support – common barrier for older people</a:t>
            </a:r>
            <a:endParaRPr sz="29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0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219" name="Google Shape;21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220" name="Google Shape;220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222" name="Google Shape;222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223" name="Google Shape;223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224" name="Google Shape;224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225" name="Google Shape;225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226" name="Google Shape;226;p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227" name="Google Shape;227;p2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228" name="Google Shape;228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0"/>
          <p:cNvSpPr txBox="1"/>
          <p:nvPr>
            <p:ph type="title"/>
          </p:nvPr>
        </p:nvSpPr>
        <p:spPr>
          <a:xfrm>
            <a:off x="16348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200">
                <a:solidFill>
                  <a:srgbClr val="2F5496"/>
                </a:solidFill>
              </a:rPr>
              <a:t>Factors affecting older people’s food insecurity</a:t>
            </a:r>
            <a:endParaRPr sz="4200"/>
          </a:p>
        </p:txBody>
      </p:sp>
      <p:sp>
        <p:nvSpPr>
          <p:cNvPr id="230" name="Google Shape;230;p20"/>
          <p:cNvSpPr txBox="1"/>
          <p:nvPr>
            <p:ph idx="1" type="body"/>
          </p:nvPr>
        </p:nvSpPr>
        <p:spPr>
          <a:xfrm>
            <a:off x="838200" y="1602463"/>
            <a:ext cx="10515600" cy="6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2167" lvl="0" marL="457200" rtl="0" algn="l">
              <a:spcBef>
                <a:spcPts val="1000"/>
              </a:spcBef>
              <a:spcAft>
                <a:spcPts val="0"/>
              </a:spcAft>
              <a:buSzPts val="1946"/>
              <a:buChar char="•"/>
            </a:pPr>
            <a:r>
              <a:rPr lang="en-GB">
                <a:solidFill>
                  <a:srgbClr val="2F5496"/>
                </a:solidFill>
              </a:rPr>
              <a:t>Transport</a:t>
            </a:r>
            <a:endParaRPr/>
          </a:p>
          <a:p>
            <a:pPr indent="0" lvl="0" marL="4500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2F5496"/>
                </a:solidFill>
              </a:rPr>
              <a:t>Access to public transport; the value of community transport for more personalised support; Blue Badges for enabling family/unpaid carers – </a:t>
            </a:r>
            <a:r>
              <a:rPr lang="en-GB" sz="1900" u="sng">
                <a:solidFill>
                  <a:srgbClr val="2F5496"/>
                </a:solidFill>
              </a:rPr>
              <a:t>its role tackling isolation for physical/mental good health</a:t>
            </a:r>
            <a:endParaRPr>
              <a:solidFill>
                <a:srgbClr val="2F5496"/>
              </a:solidFill>
            </a:endParaRPr>
          </a:p>
          <a:p>
            <a:pPr indent="-35216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Ethnicity</a:t>
            </a:r>
            <a:endParaRPr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Ready access to affordable culturally appropriate foods </a:t>
            </a:r>
            <a:endParaRPr sz="1900"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Cultural stigma and language barriers coupled with difficulty accessing culturally competent food aid and associated support</a:t>
            </a:r>
            <a:endParaRPr sz="19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16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en-GB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People with a disability</a:t>
            </a:r>
            <a:endParaRPr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2021-22 period: 11% of households with a disabled adult reported experiencing food insecurity, compared to 3% of households without a disabled adult (Family Resources Survey, DWP)</a:t>
            </a:r>
            <a:endParaRPr sz="1900"/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GB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Additional costs, e.g. increased need for heating, medical equipment, specific dietary requirements, etc.</a:t>
            </a:r>
            <a:endParaRPr sz="19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19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1"/>
          <p:cNvGrpSpPr/>
          <p:nvPr/>
        </p:nvGrpSpPr>
        <p:grpSpPr>
          <a:xfrm>
            <a:off x="1524008" y="6138000"/>
            <a:ext cx="9616117" cy="720001"/>
            <a:chOff x="1524008" y="6138000"/>
            <a:chExt cx="9616117" cy="720001"/>
          </a:xfrm>
        </p:grpSpPr>
        <p:pic>
          <p:nvPicPr>
            <p:cNvPr id="236" name="Google Shape;236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8" y="6138000"/>
              <a:ext cx="108144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uple of men looking at a book&#10;&#10;Description automatically generated with low confidence" id="237" name="Google Shape;237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11226" y="6138000"/>
              <a:ext cx="107999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79885" y="6138000"/>
              <a:ext cx="96024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running&#10;&#10;Description automatically generated with low confidence" id="239" name="Google Shape;239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56993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people sitting at a table&#10;&#10;Description automatically generated with low confidence" id="240" name="Google Shape;240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1226" y="6138000"/>
              <a:ext cx="108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grass, outdoor, tree, person&#10;&#10;Description automatically generated" id="241" name="Google Shape;241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1915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sitting on a couch&#10;&#10;Description automatically generated with medium confidence" id="242" name="Google Shape;242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40596" y="6138000"/>
              <a:ext cx="107856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erson wearing a hat&#10;&#10;Description automatically generated with medium confidence" id="243" name="Google Shape;243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97721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person, person&#10;&#10;Description automatically generated" id="244" name="Google Shape;244;p2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74828" y="6138000"/>
              <a:ext cx="1082166" cy="72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iagram&#10;&#10;Description automatically generated" id="245" name="Google Shape;245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0"/>
            <a:ext cx="1459347" cy="14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 txBox="1"/>
          <p:nvPr>
            <p:ph type="title"/>
          </p:nvPr>
        </p:nvSpPr>
        <p:spPr>
          <a:xfrm>
            <a:off x="1398381" y="133775"/>
            <a:ext cx="10732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500">
                <a:solidFill>
                  <a:srgbClr val="2F5496"/>
                </a:solidFill>
              </a:rPr>
              <a:t>Carers for older people are often older people themselves</a:t>
            </a:r>
            <a:endParaRPr sz="3500"/>
          </a:p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838200" y="1623006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38952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</a:pPr>
            <a:r>
              <a:rPr lang="en-GB" sz="259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Over 10,000 unpaid carers aged 65-79</a:t>
            </a:r>
            <a:endParaRPr sz="2591"/>
          </a:p>
          <a:p>
            <a:pPr indent="-338952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</a:pPr>
            <a:r>
              <a:rPr lang="en-GB" sz="259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Nearly 3,000 unpaid carers aged 80+</a:t>
            </a:r>
            <a:endParaRPr sz="259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91">
              <a:solidFill>
                <a:srgbClr val="2F5496"/>
              </a:solidFill>
            </a:endParaRPr>
          </a:p>
          <a:p>
            <a:pPr indent="-34581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6"/>
              <a:buChar char="•"/>
            </a:pPr>
            <a:r>
              <a:rPr lang="en-GB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Carers Leeds top three concerns:</a:t>
            </a:r>
            <a:endParaRPr sz="27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24">
                <a:solidFill>
                  <a:srgbClr val="2F5496"/>
                </a:solidFill>
              </a:rPr>
              <a:t>“</a:t>
            </a:r>
            <a:r>
              <a:rPr lang="en-GB" sz="2224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My own health &amp; wellbeing needs</a:t>
            </a:r>
            <a:r>
              <a:rPr lang="en-GB" sz="2224">
                <a:solidFill>
                  <a:srgbClr val="2F5496"/>
                </a:solidFill>
              </a:rPr>
              <a:t>”</a:t>
            </a:r>
            <a:endParaRPr sz="3124"/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224">
                <a:solidFill>
                  <a:srgbClr val="2F5496"/>
                </a:solidFill>
              </a:rPr>
              <a:t>“</a:t>
            </a:r>
            <a:r>
              <a:rPr lang="en-GB" sz="2224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The changing needs of the person I care for</a:t>
            </a:r>
            <a:r>
              <a:rPr lang="en-GB" sz="2224">
                <a:solidFill>
                  <a:srgbClr val="2F5496"/>
                </a:solidFill>
              </a:rPr>
              <a:t>”</a:t>
            </a:r>
            <a:endParaRPr sz="3124"/>
          </a:p>
          <a:p>
            <a:pPr indent="4572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224">
                <a:solidFill>
                  <a:srgbClr val="2F5496"/>
                </a:solidFill>
              </a:rPr>
              <a:t>“</a:t>
            </a:r>
            <a:r>
              <a:rPr lang="en-GB" sz="2224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Money and the Cost of Livin</a:t>
            </a:r>
            <a:r>
              <a:rPr lang="en-GB" sz="2224">
                <a:solidFill>
                  <a:srgbClr val="2F5496"/>
                </a:solidFill>
              </a:rPr>
              <a:t>g” </a:t>
            </a:r>
            <a:endParaRPr sz="3124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324">
                <a:solidFill>
                  <a:srgbClr val="2F549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Evidence of carers going without essentials, such as skipping meals, and an increase in carers reporting using foodbanks</a:t>
            </a:r>
            <a:endParaRPr sz="3224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2021-10-20T09:01:58Z</dcterms:created>
  <dc:creator>Ali Kaye</dc:creator>
</cp:coreProperties>
</file>